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hrikhand" charset="1" panose="02000000000000000000"/>
      <p:regular r:id="rId10"/>
    </p:embeddedFont>
    <p:embeddedFont>
      <p:font typeface="DM Sans" charset="1" panose="00000000000000000000"/>
      <p:regular r:id="rId11"/>
    </p:embeddedFont>
    <p:embeddedFont>
      <p:font typeface="DM Sans Bold" charset="1" panose="00000000000000000000"/>
      <p:regular r:id="rId12"/>
    </p:embeddedFont>
    <p:embeddedFont>
      <p:font typeface="DM Sans Italics" charset="1" panose="00000000000000000000"/>
      <p:regular r:id="rId13"/>
    </p:embeddedFont>
    <p:embeddedFont>
      <p:font typeface="DM Sans Bold Italics" charset="1" panose="00000000000000000000"/>
      <p:regular r:id="rId14"/>
    </p:embeddedFont>
    <p:embeddedFont>
      <p:font typeface="Wedges" charset="1" panose="02000500000000000000"/>
      <p:regular r:id="rId15"/>
    </p:embeddedFont>
    <p:embeddedFont>
      <p:font typeface="Wedges Italics" charset="1" panose="02000500000000000000"/>
      <p:regular r:id="rId16"/>
    </p:embeddedFont>
    <p:embeddedFont>
      <p:font typeface="Adam Script Thin" charset="1" panose="00000200000000000000"/>
      <p:regular r:id="rId17"/>
    </p:embeddedFont>
    <p:embeddedFont>
      <p:font typeface="Adam Script Thin Bold" charset="1" panose="000004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9.png" Type="http://schemas.openxmlformats.org/officeDocument/2006/relationships/image"/><Relationship Id="rId4" Target="../media/image34.png" Type="http://schemas.openxmlformats.org/officeDocument/2006/relationships/image"/><Relationship Id="rId5" Target="https://mission-egalite-f-h.parisnanterre.fr" TargetMode="External" Type="http://schemas.openxmlformats.org/officeDocument/2006/relationships/hyperlink"/><Relationship Id="rId6" Target="https://www.instagram.com/upn_egalite/" TargetMode="External" Type="http://schemas.openxmlformats.org/officeDocument/2006/relationships/hyperlink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9.png" Type="http://schemas.openxmlformats.org/officeDocument/2006/relationships/image"/><Relationship Id="rId12" Target="../media/image20.png" Type="http://schemas.openxmlformats.org/officeDocument/2006/relationships/image"/><Relationship Id="rId13" Target="../media/image21.png" Type="http://schemas.openxmlformats.org/officeDocument/2006/relationships/image"/><Relationship Id="rId14" Target="../media/image22.pn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6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3.jpe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5.pn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26.png" Type="http://schemas.openxmlformats.org/officeDocument/2006/relationships/image"/><Relationship Id="rId7" Target="../media/image4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5.pn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https://bit.ly/celluleVSSupn" TargetMode="External" Type="http://schemas.openxmlformats.org/officeDocument/2006/relationships/hyperlink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5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32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mailto:mission.egalitefhetnon-discrimination@liste.parisnanterre.fr" TargetMode="External" Type="http://schemas.openxmlformats.org/officeDocument/2006/relationships/hyperlink"/><Relationship Id="rId2" Target="../media/image6.png" Type="http://schemas.openxmlformats.org/officeDocument/2006/relationships/image"/><Relationship Id="rId3" Target="../media/image14.png" Type="http://schemas.openxmlformats.org/officeDocument/2006/relationships/image"/><Relationship Id="rId4" Target="../media/image12.png" Type="http://schemas.openxmlformats.org/officeDocument/2006/relationships/image"/><Relationship Id="rId5" Target="../media/image21.png" Type="http://schemas.openxmlformats.org/officeDocument/2006/relationships/image"/><Relationship Id="rId6" Target="../media/image33.png" Type="http://schemas.openxmlformats.org/officeDocument/2006/relationships/image"/><Relationship Id="rId7" Target="mailto:mission.egalitefhetnon-discrimination@liste.parisnanterre.fr" TargetMode="External" Type="http://schemas.openxmlformats.org/officeDocument/2006/relationships/hyperlink"/><Relationship Id="rId8" Target="mailto:guerande.merland@parisnanterre.fr" TargetMode="External" Type="http://schemas.openxmlformats.org/officeDocument/2006/relationships/hyperlink"/><Relationship Id="rId9" Target="mailto:violences.sexistes.sexuelles@liste.parisnanterre.fr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9B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134850">
            <a:off x="14914785" y="1418123"/>
            <a:ext cx="3143862" cy="2812699"/>
          </a:xfrm>
          <a:custGeom>
            <a:avLst/>
            <a:gdLst/>
            <a:ahLst/>
            <a:cxnLst/>
            <a:rect r="r" b="b" t="t" l="l"/>
            <a:pathLst>
              <a:path h="2812699" w="3143862">
                <a:moveTo>
                  <a:pt x="0" y="0"/>
                </a:moveTo>
                <a:lnTo>
                  <a:pt x="3143862" y="0"/>
                </a:lnTo>
                <a:lnTo>
                  <a:pt x="3143862" y="2812699"/>
                </a:lnTo>
                <a:lnTo>
                  <a:pt x="0" y="2812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886" r="0" b="-588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844718" y="1178711"/>
            <a:ext cx="10884314" cy="8389848"/>
            <a:chOff x="0" y="0"/>
            <a:chExt cx="14512418" cy="1118646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0" id="10"/>
          <p:cNvSpPr/>
          <p:nvPr/>
        </p:nvSpPr>
        <p:spPr>
          <a:xfrm flipH="false" flipV="false" rot="0">
            <a:off x="6472028" y="766065"/>
            <a:ext cx="5343944" cy="1350560"/>
          </a:xfrm>
          <a:custGeom>
            <a:avLst/>
            <a:gdLst/>
            <a:ahLst/>
            <a:cxnLst/>
            <a:rect r="r" b="b" t="t" l="l"/>
            <a:pathLst>
              <a:path h="1350560" w="5343944">
                <a:moveTo>
                  <a:pt x="0" y="0"/>
                </a:moveTo>
                <a:lnTo>
                  <a:pt x="5343944" y="0"/>
                </a:lnTo>
                <a:lnTo>
                  <a:pt x="5343944" y="1350560"/>
                </a:lnTo>
                <a:lnTo>
                  <a:pt x="0" y="135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85928" y="1441345"/>
            <a:ext cx="8516144" cy="6204245"/>
            <a:chOff x="0" y="0"/>
            <a:chExt cx="11354859" cy="8272327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355694"/>
              <a:ext cx="11354859" cy="6916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40"/>
                </a:lnSpc>
              </a:pPr>
              <a:r>
                <a:rPr lang="en-US" sz="7400" spc="148">
                  <a:solidFill>
                    <a:srgbClr val="000000"/>
                  </a:solidFill>
                  <a:latin typeface="Wedges"/>
                </a:rPr>
                <a:t>LA MISSION ÉGALITÉ ET NON-DISCRIMINATION DE l'université </a:t>
              </a:r>
            </a:p>
            <a:p>
              <a:pPr algn="ctr">
                <a:lnSpc>
                  <a:spcPts val="8140"/>
                </a:lnSpc>
              </a:pPr>
              <a:r>
                <a:rPr lang="en-US" sz="7400" spc="148">
                  <a:solidFill>
                    <a:srgbClr val="000000"/>
                  </a:solidFill>
                  <a:latin typeface="Wedges"/>
                </a:rPr>
                <a:t>paris nanterre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11354859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1004269">
            <a:off x="1927406" y="1214663"/>
            <a:ext cx="2707366" cy="2707366"/>
          </a:xfrm>
          <a:custGeom>
            <a:avLst/>
            <a:gdLst/>
            <a:ahLst/>
            <a:cxnLst/>
            <a:rect r="r" b="b" t="t" l="l"/>
            <a:pathLst>
              <a:path h="2707366" w="2707366">
                <a:moveTo>
                  <a:pt x="0" y="0"/>
                </a:moveTo>
                <a:lnTo>
                  <a:pt x="2707366" y="0"/>
                </a:lnTo>
                <a:lnTo>
                  <a:pt x="2707366" y="2707366"/>
                </a:lnTo>
                <a:lnTo>
                  <a:pt x="0" y="27073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326343">
            <a:off x="12766133" y="7309550"/>
            <a:ext cx="3247705" cy="3247705"/>
          </a:xfrm>
          <a:custGeom>
            <a:avLst/>
            <a:gdLst/>
            <a:ahLst/>
            <a:cxnLst/>
            <a:rect r="r" b="b" t="t" l="l"/>
            <a:pathLst>
              <a:path h="3247705" w="3247705">
                <a:moveTo>
                  <a:pt x="0" y="0"/>
                </a:moveTo>
                <a:lnTo>
                  <a:pt x="3247705" y="0"/>
                </a:lnTo>
                <a:lnTo>
                  <a:pt x="3247705" y="3247705"/>
                </a:lnTo>
                <a:lnTo>
                  <a:pt x="0" y="32477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538925">
            <a:off x="2730350" y="7429672"/>
            <a:ext cx="3007462" cy="3007462"/>
          </a:xfrm>
          <a:custGeom>
            <a:avLst/>
            <a:gdLst/>
            <a:ahLst/>
            <a:cxnLst/>
            <a:rect r="r" b="b" t="t" l="l"/>
            <a:pathLst>
              <a:path h="3007462" w="3007462">
                <a:moveTo>
                  <a:pt x="0" y="0"/>
                </a:moveTo>
                <a:lnTo>
                  <a:pt x="3007462" y="0"/>
                </a:lnTo>
                <a:lnTo>
                  <a:pt x="3007462" y="3007462"/>
                </a:lnTo>
                <a:lnTo>
                  <a:pt x="0" y="30074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701843" y="7739237"/>
            <a:ext cx="1088431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DM Sans Italics"/>
              </a:rPr>
              <a:t>Rentrée 2023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9B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843986" y="1690238"/>
            <a:ext cx="10884314" cy="8389848"/>
            <a:chOff x="0" y="0"/>
            <a:chExt cx="14512418" cy="1118646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0" id="10"/>
          <p:cNvSpPr/>
          <p:nvPr/>
        </p:nvSpPr>
        <p:spPr>
          <a:xfrm flipH="false" flipV="false" rot="0">
            <a:off x="4895072" y="4197294"/>
            <a:ext cx="983991" cy="983991"/>
          </a:xfrm>
          <a:custGeom>
            <a:avLst/>
            <a:gdLst/>
            <a:ahLst/>
            <a:cxnLst/>
            <a:rect r="r" b="b" t="t" l="l"/>
            <a:pathLst>
              <a:path h="983991" w="983991">
                <a:moveTo>
                  <a:pt x="0" y="0"/>
                </a:moveTo>
                <a:lnTo>
                  <a:pt x="983991" y="0"/>
                </a:lnTo>
                <a:lnTo>
                  <a:pt x="983991" y="983991"/>
                </a:lnTo>
                <a:lnTo>
                  <a:pt x="0" y="98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021337" y="7324783"/>
            <a:ext cx="780532" cy="780532"/>
          </a:xfrm>
          <a:custGeom>
            <a:avLst/>
            <a:gdLst/>
            <a:ahLst/>
            <a:cxnLst/>
            <a:rect r="r" b="b" t="t" l="l"/>
            <a:pathLst>
              <a:path h="780532" w="780532">
                <a:moveTo>
                  <a:pt x="0" y="0"/>
                </a:moveTo>
                <a:lnTo>
                  <a:pt x="780532" y="0"/>
                </a:lnTo>
                <a:lnTo>
                  <a:pt x="780532" y="780532"/>
                </a:lnTo>
                <a:lnTo>
                  <a:pt x="0" y="7805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58302" y="639694"/>
            <a:ext cx="15371395" cy="660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8"/>
              </a:lnSpc>
            </a:pPr>
            <a:r>
              <a:rPr lang="en-US" sz="4600">
                <a:solidFill>
                  <a:srgbClr val="000000"/>
                </a:solidFill>
                <a:latin typeface="Wedges"/>
              </a:rPr>
              <a:t>retrouvez LA MISSION ÉGALITÉ SUR les réseaux 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717076" y="3141219"/>
            <a:ext cx="7311780" cy="933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6"/>
              </a:lnSpc>
            </a:pPr>
            <a:r>
              <a:rPr lang="en-US" sz="3200">
                <a:solidFill>
                  <a:srgbClr val="000000"/>
                </a:solidFill>
                <a:latin typeface="DM Sans Bold"/>
              </a:rPr>
              <a:t>Site internet de la Mission égalité </a:t>
            </a:r>
          </a:p>
          <a:p>
            <a:pPr algn="ctr">
              <a:lnSpc>
                <a:spcPts val="3616"/>
              </a:lnSpc>
            </a:pPr>
            <a:r>
              <a:rPr lang="en-US" sz="3200">
                <a:solidFill>
                  <a:srgbClr val="000000"/>
                </a:solidFill>
                <a:latin typeface="DM Sans Bold"/>
              </a:rPr>
              <a:t>et non-discrimination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002713" y="4480691"/>
            <a:ext cx="7564842" cy="436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3000" u="sng">
                <a:solidFill>
                  <a:srgbClr val="5E17EB"/>
                </a:solidFill>
                <a:latin typeface="DM Sans"/>
                <a:hlinkClick r:id="rId5" tooltip="https://mission-egalite-f-h.parisnanterre.fr"/>
              </a:rPr>
              <a:t>www.mission-egalite-f-h.parisnanterre.fr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30252" y="6038946"/>
            <a:ext cx="7311780" cy="933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6"/>
              </a:lnSpc>
            </a:pPr>
            <a:r>
              <a:rPr lang="en-US" sz="3200">
                <a:solidFill>
                  <a:srgbClr val="000000"/>
                </a:solidFill>
                <a:latin typeface="DM Sans Bold"/>
              </a:rPr>
              <a:t>Compte Instagram de la Mission égalité et non-discrimination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935509" y="7506451"/>
            <a:ext cx="2701266" cy="436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3000" u="sng">
                <a:solidFill>
                  <a:srgbClr val="5E17EB"/>
                </a:solidFill>
                <a:latin typeface="DM Sans"/>
                <a:hlinkClick r:id="rId6" tooltip="https://www.instagram.com/upn_egalite/"/>
              </a:rPr>
              <a:t>@upn_egalite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9B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9323" y="1028700"/>
            <a:ext cx="6986675" cy="3910544"/>
            <a:chOff x="0" y="0"/>
            <a:chExt cx="9315567" cy="521405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345021" y="316369"/>
              <a:ext cx="8970546" cy="4897689"/>
              <a:chOff x="0" y="0"/>
              <a:chExt cx="6783283" cy="3703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31750" y="31750"/>
                <a:ext cx="6719783" cy="3640000"/>
              </a:xfrm>
              <a:custGeom>
                <a:avLst/>
                <a:gdLst/>
                <a:ahLst/>
                <a:cxnLst/>
                <a:rect r="r" b="b" t="t" l="l"/>
                <a:pathLst>
                  <a:path h="3640000" w="6719783">
                    <a:moveTo>
                      <a:pt x="6627073" y="3640000"/>
                    </a:moveTo>
                    <a:lnTo>
                      <a:pt x="92710" y="3640000"/>
                    </a:lnTo>
                    <a:cubicBezTo>
                      <a:pt x="41910" y="3640000"/>
                      <a:pt x="0" y="3598090"/>
                      <a:pt x="0" y="35472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3546020"/>
                    </a:lnTo>
                    <a:cubicBezTo>
                      <a:pt x="6719783" y="3598090"/>
                      <a:pt x="6677873" y="3640000"/>
                      <a:pt x="6627073" y="36400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83284" cy="3703500"/>
              </a:xfrm>
              <a:custGeom>
                <a:avLst/>
                <a:gdLst/>
                <a:ahLst/>
                <a:cxnLst/>
                <a:rect r="r" b="b" t="t" l="l"/>
                <a:pathLst>
                  <a:path h="3703500" w="6783284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3579040"/>
                    </a:lnTo>
                    <a:cubicBezTo>
                      <a:pt x="6723593" y="3614600"/>
                      <a:pt x="6694383" y="3643810"/>
                      <a:pt x="6658823" y="3643810"/>
                    </a:cubicBezTo>
                    <a:lnTo>
                      <a:pt x="124460" y="3643810"/>
                    </a:lnTo>
                    <a:cubicBezTo>
                      <a:pt x="88900" y="3643810"/>
                      <a:pt x="59690" y="3614600"/>
                      <a:pt x="59690" y="35790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579040"/>
                    </a:lnTo>
                    <a:cubicBezTo>
                      <a:pt x="0" y="3647620"/>
                      <a:pt x="55880" y="3703500"/>
                      <a:pt x="124460" y="3703500"/>
                    </a:cubicBezTo>
                    <a:lnTo>
                      <a:pt x="6658823" y="3703500"/>
                    </a:lnTo>
                    <a:cubicBezTo>
                      <a:pt x="6727403" y="3703500"/>
                      <a:pt x="6783284" y="3647620"/>
                      <a:pt x="6783284" y="357904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9001767" cy="4889249"/>
              <a:chOff x="0" y="0"/>
              <a:chExt cx="6806891" cy="3697118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31750" y="31750"/>
                <a:ext cx="6743391" cy="3633618"/>
              </a:xfrm>
              <a:custGeom>
                <a:avLst/>
                <a:gdLst/>
                <a:ahLst/>
                <a:cxnLst/>
                <a:rect r="r" b="b" t="t" l="l"/>
                <a:pathLst>
                  <a:path h="3633618" w="6743391">
                    <a:moveTo>
                      <a:pt x="6650682" y="3633618"/>
                    </a:moveTo>
                    <a:lnTo>
                      <a:pt x="92710" y="3633618"/>
                    </a:lnTo>
                    <a:cubicBezTo>
                      <a:pt x="41910" y="3633618"/>
                      <a:pt x="0" y="3591708"/>
                      <a:pt x="0" y="354090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3539638"/>
                    </a:lnTo>
                    <a:cubicBezTo>
                      <a:pt x="6743391" y="3591708"/>
                      <a:pt x="6701482" y="3633618"/>
                      <a:pt x="6650682" y="36336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806891" cy="3697118"/>
              </a:xfrm>
              <a:custGeom>
                <a:avLst/>
                <a:gdLst/>
                <a:ahLst/>
                <a:cxnLst/>
                <a:rect r="r" b="b" t="t" l="l"/>
                <a:pathLst>
                  <a:path h="3697118" w="6806891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3572658"/>
                    </a:lnTo>
                    <a:cubicBezTo>
                      <a:pt x="6747201" y="3608218"/>
                      <a:pt x="6717991" y="3637428"/>
                      <a:pt x="6682432" y="3637428"/>
                    </a:cubicBezTo>
                    <a:lnTo>
                      <a:pt x="124460" y="3637428"/>
                    </a:lnTo>
                    <a:cubicBezTo>
                      <a:pt x="88900" y="3637428"/>
                      <a:pt x="59690" y="3608218"/>
                      <a:pt x="59690" y="357265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572658"/>
                    </a:lnTo>
                    <a:cubicBezTo>
                      <a:pt x="0" y="3641238"/>
                      <a:pt x="55880" y="3697118"/>
                      <a:pt x="124460" y="3697118"/>
                    </a:cubicBezTo>
                    <a:lnTo>
                      <a:pt x="6682432" y="3697118"/>
                    </a:lnTo>
                    <a:cubicBezTo>
                      <a:pt x="6751011" y="3697118"/>
                      <a:pt x="6806891" y="3641238"/>
                      <a:pt x="6806891" y="3572658"/>
                    </a:cubicBezTo>
                    <a:lnTo>
                      <a:pt x="6806891" y="124460"/>
                    </a:lnTo>
                    <a:cubicBezTo>
                      <a:pt x="6806891" y="55880"/>
                      <a:pt x="6751011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2930504" y="364787"/>
            <a:ext cx="2556004" cy="1045638"/>
          </a:xfrm>
          <a:custGeom>
            <a:avLst/>
            <a:gdLst/>
            <a:ahLst/>
            <a:cxnLst/>
            <a:rect r="r" b="b" t="t" l="l"/>
            <a:pathLst>
              <a:path h="1045638" w="2556004">
                <a:moveTo>
                  <a:pt x="0" y="0"/>
                </a:moveTo>
                <a:lnTo>
                  <a:pt x="2556004" y="0"/>
                </a:lnTo>
                <a:lnTo>
                  <a:pt x="2556004" y="1045638"/>
                </a:lnTo>
                <a:lnTo>
                  <a:pt x="0" y="1045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263325">
            <a:off x="8056642" y="-81963"/>
            <a:ext cx="829958" cy="2603791"/>
          </a:xfrm>
          <a:custGeom>
            <a:avLst/>
            <a:gdLst/>
            <a:ahLst/>
            <a:cxnLst/>
            <a:rect r="r" b="b" t="t" l="l"/>
            <a:pathLst>
              <a:path h="2603791" w="829958">
                <a:moveTo>
                  <a:pt x="0" y="0"/>
                </a:moveTo>
                <a:lnTo>
                  <a:pt x="829958" y="0"/>
                </a:lnTo>
                <a:lnTo>
                  <a:pt x="829958" y="2603791"/>
                </a:lnTo>
                <a:lnTo>
                  <a:pt x="0" y="2603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09837" y="1475635"/>
            <a:ext cx="6161493" cy="296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4"/>
              </a:lnSpc>
            </a:pPr>
            <a:r>
              <a:rPr lang="en-US" sz="4886">
                <a:solidFill>
                  <a:srgbClr val="000000"/>
                </a:solidFill>
                <a:latin typeface="Wedges"/>
              </a:rPr>
              <a:t>LA MISSION ÉGALITÉ ET NON-DISCRIMINATION DE L'UNIVERSITÉ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473468">
            <a:off x="913589" y="4274813"/>
            <a:ext cx="996275" cy="3125570"/>
          </a:xfrm>
          <a:custGeom>
            <a:avLst/>
            <a:gdLst/>
            <a:ahLst/>
            <a:cxnLst/>
            <a:rect r="r" b="b" t="t" l="l"/>
            <a:pathLst>
              <a:path h="3125570" w="996275">
                <a:moveTo>
                  <a:pt x="996275" y="0"/>
                </a:moveTo>
                <a:lnTo>
                  <a:pt x="0" y="0"/>
                </a:lnTo>
                <a:lnTo>
                  <a:pt x="0" y="3125570"/>
                </a:lnTo>
                <a:lnTo>
                  <a:pt x="996275" y="3125570"/>
                </a:lnTo>
                <a:lnTo>
                  <a:pt x="9962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953756" y="887606"/>
            <a:ext cx="1464453" cy="1464453"/>
          </a:xfrm>
          <a:custGeom>
            <a:avLst/>
            <a:gdLst/>
            <a:ahLst/>
            <a:cxnLst/>
            <a:rect r="r" b="b" t="t" l="l"/>
            <a:pathLst>
              <a:path h="1464453" w="1464453">
                <a:moveTo>
                  <a:pt x="0" y="0"/>
                </a:moveTo>
                <a:lnTo>
                  <a:pt x="1464454" y="0"/>
                </a:lnTo>
                <a:lnTo>
                  <a:pt x="1464454" y="1464453"/>
                </a:lnTo>
                <a:lnTo>
                  <a:pt x="0" y="14644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508692" y="3161779"/>
            <a:ext cx="1578304" cy="1578304"/>
          </a:xfrm>
          <a:custGeom>
            <a:avLst/>
            <a:gdLst/>
            <a:ahLst/>
            <a:cxnLst/>
            <a:rect r="r" b="b" t="t" l="l"/>
            <a:pathLst>
              <a:path h="1578304" w="1578304">
                <a:moveTo>
                  <a:pt x="0" y="0"/>
                </a:moveTo>
                <a:lnTo>
                  <a:pt x="1578303" y="0"/>
                </a:lnTo>
                <a:lnTo>
                  <a:pt x="1578303" y="1578304"/>
                </a:lnTo>
                <a:lnTo>
                  <a:pt x="0" y="15783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396806" y="487706"/>
            <a:ext cx="1464453" cy="1464453"/>
          </a:xfrm>
          <a:custGeom>
            <a:avLst/>
            <a:gdLst/>
            <a:ahLst/>
            <a:cxnLst/>
            <a:rect r="r" b="b" t="t" l="l"/>
            <a:pathLst>
              <a:path h="1464453" w="1464453">
                <a:moveTo>
                  <a:pt x="0" y="0"/>
                </a:moveTo>
                <a:lnTo>
                  <a:pt x="1464453" y="0"/>
                </a:lnTo>
                <a:lnTo>
                  <a:pt x="1464453" y="1464453"/>
                </a:lnTo>
                <a:lnTo>
                  <a:pt x="0" y="1464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4086995" y="2430259"/>
            <a:ext cx="3197975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Wedges"/>
              </a:rPr>
              <a:t>GUÉRANDE MERLAND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530045" y="2066404"/>
            <a:ext cx="3197975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Wedges"/>
              </a:rPr>
              <a:t>Nicolas BOURBON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676610" y="2796019"/>
            <a:ext cx="4018746" cy="731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DM Sans"/>
              </a:rPr>
              <a:t>Chargée de projet égalité et non-discrimination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946385" y="2622022"/>
            <a:ext cx="4365294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DM Sans"/>
              </a:rPr>
              <a:t>Chargé de mission égalité et non-discrimination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603256" y="4654139"/>
            <a:ext cx="3416847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Wedges"/>
              </a:rPr>
              <a:t>COMITÉ CONSULTATIF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161407" y="5288186"/>
            <a:ext cx="1538193" cy="44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899">
                <a:solidFill>
                  <a:srgbClr val="000000"/>
                </a:solidFill>
                <a:latin typeface="Wedges"/>
              </a:rPr>
              <a:t>LUTTER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243244" y="5753006"/>
            <a:ext cx="3243265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59"/>
              </a:lnSpc>
            </a:pPr>
            <a:r>
              <a:rPr lang="en-US" sz="2299">
                <a:solidFill>
                  <a:srgbClr val="000000"/>
                </a:solidFill>
                <a:latin typeface="DM Sans"/>
              </a:rPr>
              <a:t>contre les stéréotypes de genre, les violences sexistes et sexuelles, les discriminations sous toutes leurs formes au sein de l'université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930504" y="8241262"/>
            <a:ext cx="1558807" cy="44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6"/>
              </a:lnSpc>
            </a:pPr>
            <a:r>
              <a:rPr lang="en-US" sz="2938">
                <a:solidFill>
                  <a:srgbClr val="000000"/>
                </a:solidFill>
                <a:latin typeface="Wedges"/>
              </a:rPr>
              <a:t>FORMER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930504" y="8673905"/>
            <a:ext cx="4501644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59"/>
              </a:lnSpc>
            </a:pPr>
            <a:r>
              <a:rPr lang="en-US" sz="2299">
                <a:solidFill>
                  <a:srgbClr val="000000"/>
                </a:solidFill>
                <a:latin typeface="DM Sans"/>
              </a:rPr>
              <a:t>les personnels, étudiant·tes et associations étudiantes à l'égalité entre les genres et à la lutte contre les discriminations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110118" y="7661495"/>
            <a:ext cx="2484848" cy="44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6"/>
              </a:lnSpc>
            </a:pPr>
            <a:r>
              <a:rPr lang="en-US" sz="2938">
                <a:solidFill>
                  <a:srgbClr val="000000"/>
                </a:solidFill>
                <a:latin typeface="Wedges"/>
              </a:rPr>
              <a:t>SENSIBILISER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110118" y="8109377"/>
            <a:ext cx="5713460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59"/>
              </a:lnSpc>
            </a:pPr>
            <a:r>
              <a:rPr lang="en-US" sz="2299">
                <a:solidFill>
                  <a:srgbClr val="000000"/>
                </a:solidFill>
                <a:latin typeface="DM Sans"/>
              </a:rPr>
              <a:t>à travers des expositions, des campagnes de communication, des conférences, des journées de mobilisation, etc. à destination des personnels et étudiant·es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21961" y="5808044"/>
            <a:ext cx="1969803" cy="44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6"/>
              </a:lnSpc>
            </a:pPr>
            <a:r>
              <a:rPr lang="en-US" sz="2938">
                <a:solidFill>
                  <a:srgbClr val="000000"/>
                </a:solidFill>
                <a:latin typeface="Wedges"/>
              </a:rPr>
              <a:t>INFORMER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421961" y="6255926"/>
            <a:ext cx="6216168" cy="1051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59"/>
              </a:lnSpc>
            </a:pPr>
            <a:r>
              <a:rPr lang="en-US" sz="2299">
                <a:solidFill>
                  <a:srgbClr val="000000"/>
                </a:solidFill>
                <a:latin typeface="DM Sans"/>
              </a:rPr>
              <a:t>par le biais de guides pratiques et juridiques, de rapports, de supports de communication, etc. accessibles à tou·tes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9B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0451415" y="5316681"/>
            <a:ext cx="3896478" cy="4287187"/>
            <a:chOff x="0" y="0"/>
            <a:chExt cx="5195304" cy="5716250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-8089" y="512856"/>
              <a:ext cx="5504537" cy="4902250"/>
              <a:chOff x="0" y="0"/>
              <a:chExt cx="6783283" cy="604108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r="r" b="b" t="t" l="l"/>
                <a:pathLst>
                  <a:path h="5977580" w="6719783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83284" cy="6041080"/>
              </a:xfrm>
              <a:custGeom>
                <a:avLst/>
                <a:gdLst/>
                <a:ahLst/>
                <a:cxnLst/>
                <a:rect r="r" b="b" t="t" l="l"/>
                <a:pathLst>
                  <a:path h="6041080" w="6783284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-261072" y="261072"/>
              <a:ext cx="5523695" cy="5001550"/>
              <a:chOff x="0" y="0"/>
              <a:chExt cx="6806891" cy="6163448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r="r" b="b" t="t" l="l"/>
                <a:pathLst>
                  <a:path h="6099949" w="6743391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9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806891" cy="6163449"/>
              </a:xfrm>
              <a:custGeom>
                <a:avLst/>
                <a:gdLst/>
                <a:ahLst/>
                <a:cxnLst/>
                <a:rect r="r" b="b" t="t" l="l"/>
                <a:pathLst>
                  <a:path h="6163449" w="6806891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1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1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1736858" y="1028700"/>
            <a:ext cx="4780637" cy="3685011"/>
            <a:chOff x="0" y="0"/>
            <a:chExt cx="6374183" cy="491334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167344" y="181697"/>
              <a:ext cx="6206839" cy="4731651"/>
              <a:chOff x="0" y="0"/>
              <a:chExt cx="9071908" cy="691577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0"/>
              <a:ext cx="6206839" cy="4731651"/>
              <a:chOff x="0" y="0"/>
              <a:chExt cx="9071908" cy="691577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6" id="16"/>
          <p:cNvSpPr/>
          <p:nvPr/>
        </p:nvSpPr>
        <p:spPr>
          <a:xfrm flipH="false" flipV="false" rot="0">
            <a:off x="3271747" y="678751"/>
            <a:ext cx="1710860" cy="699897"/>
          </a:xfrm>
          <a:custGeom>
            <a:avLst/>
            <a:gdLst/>
            <a:ahLst/>
            <a:cxnLst/>
            <a:rect r="r" b="b" t="t" l="l"/>
            <a:pathLst>
              <a:path h="699897" w="1710860">
                <a:moveTo>
                  <a:pt x="0" y="0"/>
                </a:moveTo>
                <a:lnTo>
                  <a:pt x="1710860" y="0"/>
                </a:lnTo>
                <a:lnTo>
                  <a:pt x="1710860" y="699898"/>
                </a:lnTo>
                <a:lnTo>
                  <a:pt x="0" y="699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660016" y="6584939"/>
            <a:ext cx="3687634" cy="2476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>
                <a:solidFill>
                  <a:srgbClr val="000000"/>
                </a:solidFill>
                <a:latin typeface="Wedges"/>
              </a:rPr>
              <a:t>SENSIBILISATION SUR L'ÉDUCATION À LA SEXUALITÉ ET AU CONSENTEMENT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1754462">
            <a:off x="9901320" y="8709680"/>
            <a:ext cx="1517392" cy="703518"/>
          </a:xfrm>
          <a:custGeom>
            <a:avLst/>
            <a:gdLst/>
            <a:ahLst/>
            <a:cxnLst/>
            <a:rect r="r" b="b" t="t" l="l"/>
            <a:pathLst>
              <a:path h="703518" w="1517392">
                <a:moveTo>
                  <a:pt x="0" y="0"/>
                </a:moveTo>
                <a:lnTo>
                  <a:pt x="1517393" y="0"/>
                </a:lnTo>
                <a:lnTo>
                  <a:pt x="1517393" y="703518"/>
                </a:lnTo>
                <a:lnTo>
                  <a:pt x="0" y="703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1754462">
            <a:off x="13588954" y="5469288"/>
            <a:ext cx="1517392" cy="703518"/>
          </a:xfrm>
          <a:custGeom>
            <a:avLst/>
            <a:gdLst/>
            <a:ahLst/>
            <a:cxnLst/>
            <a:rect r="r" b="b" t="t" l="l"/>
            <a:pathLst>
              <a:path h="703518" w="1517392">
                <a:moveTo>
                  <a:pt x="0" y="0"/>
                </a:moveTo>
                <a:lnTo>
                  <a:pt x="1517393" y="0"/>
                </a:lnTo>
                <a:lnTo>
                  <a:pt x="1517393" y="703518"/>
                </a:lnTo>
                <a:lnTo>
                  <a:pt x="0" y="703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2394559" y="5358764"/>
            <a:ext cx="5682547" cy="4380222"/>
            <a:chOff x="0" y="0"/>
            <a:chExt cx="7576730" cy="5840296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198915" y="215976"/>
              <a:ext cx="7377815" cy="5624320"/>
              <a:chOff x="0" y="0"/>
              <a:chExt cx="9071908" cy="691577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7377815" cy="5624320"/>
              <a:chOff x="0" y="0"/>
              <a:chExt cx="9071908" cy="6915776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27" id="27"/>
          <p:cNvSpPr/>
          <p:nvPr/>
        </p:nvSpPr>
        <p:spPr>
          <a:xfrm flipH="false" flipV="false" rot="0">
            <a:off x="4424183" y="4927488"/>
            <a:ext cx="1570874" cy="862553"/>
          </a:xfrm>
          <a:custGeom>
            <a:avLst/>
            <a:gdLst/>
            <a:ahLst/>
            <a:cxnLst/>
            <a:rect r="r" b="b" t="t" l="l"/>
            <a:pathLst>
              <a:path h="862553" w="1570874">
                <a:moveTo>
                  <a:pt x="0" y="0"/>
                </a:moveTo>
                <a:lnTo>
                  <a:pt x="1570874" y="0"/>
                </a:lnTo>
                <a:lnTo>
                  <a:pt x="1570874" y="862553"/>
                </a:lnTo>
                <a:lnTo>
                  <a:pt x="0" y="8625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5400000">
            <a:off x="12288306" y="760914"/>
            <a:ext cx="3586393" cy="3946009"/>
            <a:chOff x="0" y="0"/>
            <a:chExt cx="4781857" cy="5261346"/>
          </a:xfrm>
        </p:grpSpPr>
        <p:grpSp>
          <p:nvGrpSpPr>
            <p:cNvPr name="Group 29" id="29"/>
            <p:cNvGrpSpPr/>
            <p:nvPr/>
          </p:nvGrpSpPr>
          <p:grpSpPr>
            <a:xfrm rot="5400000">
              <a:off x="-7446" y="472043"/>
              <a:ext cx="5066481" cy="4512124"/>
              <a:chOff x="0" y="0"/>
              <a:chExt cx="6783283" cy="604108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r="r" b="b" t="t" l="l"/>
                <a:pathLst>
                  <a:path h="5977580" w="6719783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6783284" cy="6041080"/>
              </a:xfrm>
              <a:custGeom>
                <a:avLst/>
                <a:gdLst/>
                <a:ahLst/>
                <a:cxnLst/>
                <a:rect r="r" b="b" t="t" l="l"/>
                <a:pathLst>
                  <a:path h="6041080" w="6783284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5400000">
              <a:off x="-240296" y="240296"/>
              <a:ext cx="5084114" cy="4603522"/>
              <a:chOff x="0" y="0"/>
              <a:chExt cx="6806891" cy="6163448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r="r" b="b" t="t" l="l"/>
                <a:pathLst>
                  <a:path h="6099949" w="6743391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9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6806891" cy="6163449"/>
              </a:xfrm>
              <a:custGeom>
                <a:avLst/>
                <a:gdLst/>
                <a:ahLst/>
                <a:cxnLst/>
                <a:rect r="r" b="b" t="t" l="l"/>
                <a:pathLst>
                  <a:path h="6163449" w="6806891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1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1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35" id="35"/>
          <p:cNvSpPr/>
          <p:nvPr/>
        </p:nvSpPr>
        <p:spPr>
          <a:xfrm flipH="false" flipV="false" rot="-773900">
            <a:off x="13345150" y="599323"/>
            <a:ext cx="1472704" cy="682799"/>
          </a:xfrm>
          <a:custGeom>
            <a:avLst/>
            <a:gdLst/>
            <a:ahLst/>
            <a:cxnLst/>
            <a:rect r="r" b="b" t="t" l="l"/>
            <a:pathLst>
              <a:path h="682799" w="1472704">
                <a:moveTo>
                  <a:pt x="0" y="0"/>
                </a:moveTo>
                <a:lnTo>
                  <a:pt x="1472704" y="0"/>
                </a:lnTo>
                <a:lnTo>
                  <a:pt x="1472704" y="682799"/>
                </a:lnTo>
                <a:lnTo>
                  <a:pt x="0" y="682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7264491" y="2627709"/>
            <a:ext cx="4097011" cy="1725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4600">
                <a:solidFill>
                  <a:srgbClr val="000000"/>
                </a:solidFill>
                <a:latin typeface="Adam Script Thin Bold"/>
              </a:rPr>
              <a:t>Exemples </a:t>
            </a:r>
          </a:p>
          <a:p>
            <a:pPr algn="ctr">
              <a:lnSpc>
                <a:spcPts val="4462"/>
              </a:lnSpc>
            </a:pPr>
            <a:r>
              <a:rPr lang="en-US" sz="4600">
                <a:solidFill>
                  <a:srgbClr val="000000"/>
                </a:solidFill>
                <a:latin typeface="Adam Script Thin Bold"/>
              </a:rPr>
              <a:t>d'actions réalisées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7688255">
            <a:off x="11333751" y="840053"/>
            <a:ext cx="646238" cy="2027413"/>
          </a:xfrm>
          <a:custGeom>
            <a:avLst/>
            <a:gdLst/>
            <a:ahLst/>
            <a:cxnLst/>
            <a:rect r="r" b="b" t="t" l="l"/>
            <a:pathLst>
              <a:path h="2027413" w="646238">
                <a:moveTo>
                  <a:pt x="0" y="0"/>
                </a:moveTo>
                <a:lnTo>
                  <a:pt x="646238" y="0"/>
                </a:lnTo>
                <a:lnTo>
                  <a:pt x="646238" y="2027413"/>
                </a:lnTo>
                <a:lnTo>
                  <a:pt x="0" y="2027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7696441">
            <a:off x="6572651" y="975919"/>
            <a:ext cx="646238" cy="2027413"/>
          </a:xfrm>
          <a:custGeom>
            <a:avLst/>
            <a:gdLst/>
            <a:ahLst/>
            <a:cxnLst/>
            <a:rect r="r" b="b" t="t" l="l"/>
            <a:pathLst>
              <a:path h="2027413" w="646238">
                <a:moveTo>
                  <a:pt x="646238" y="0"/>
                </a:moveTo>
                <a:lnTo>
                  <a:pt x="0" y="0"/>
                </a:lnTo>
                <a:lnTo>
                  <a:pt x="0" y="2027413"/>
                </a:lnTo>
                <a:lnTo>
                  <a:pt x="646238" y="2027413"/>
                </a:lnTo>
                <a:lnTo>
                  <a:pt x="64623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3130375">
            <a:off x="7304591" y="4273328"/>
            <a:ext cx="646238" cy="2027413"/>
          </a:xfrm>
          <a:custGeom>
            <a:avLst/>
            <a:gdLst/>
            <a:ahLst/>
            <a:cxnLst/>
            <a:rect r="r" b="b" t="t" l="l"/>
            <a:pathLst>
              <a:path h="2027413" w="646238">
                <a:moveTo>
                  <a:pt x="0" y="0"/>
                </a:moveTo>
                <a:lnTo>
                  <a:pt x="646238" y="0"/>
                </a:lnTo>
                <a:lnTo>
                  <a:pt x="646238" y="2027413"/>
                </a:lnTo>
                <a:lnTo>
                  <a:pt x="0" y="2027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true" flipV="false" rot="-2363000">
            <a:off x="10611312" y="4327578"/>
            <a:ext cx="646238" cy="2027413"/>
          </a:xfrm>
          <a:custGeom>
            <a:avLst/>
            <a:gdLst/>
            <a:ahLst/>
            <a:cxnLst/>
            <a:rect r="r" b="b" t="t" l="l"/>
            <a:pathLst>
              <a:path h="2027413" w="646238">
                <a:moveTo>
                  <a:pt x="646238" y="0"/>
                </a:moveTo>
                <a:lnTo>
                  <a:pt x="0" y="0"/>
                </a:lnTo>
                <a:lnTo>
                  <a:pt x="0" y="2027413"/>
                </a:lnTo>
                <a:lnTo>
                  <a:pt x="646238" y="2027413"/>
                </a:lnTo>
                <a:lnTo>
                  <a:pt x="64623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1993715" y="5478356"/>
            <a:ext cx="1020238" cy="1020238"/>
          </a:xfrm>
          <a:custGeom>
            <a:avLst/>
            <a:gdLst/>
            <a:ahLst/>
            <a:cxnLst/>
            <a:rect r="r" b="b" t="t" l="l"/>
            <a:pathLst>
              <a:path h="1020238" w="1020238">
                <a:moveTo>
                  <a:pt x="0" y="0"/>
                </a:moveTo>
                <a:lnTo>
                  <a:pt x="1020237" y="0"/>
                </a:lnTo>
                <a:lnTo>
                  <a:pt x="1020237" y="1020238"/>
                </a:lnTo>
                <a:lnTo>
                  <a:pt x="0" y="10202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3713473" y="1236634"/>
            <a:ext cx="944417" cy="944417"/>
          </a:xfrm>
          <a:custGeom>
            <a:avLst/>
            <a:gdLst/>
            <a:ahLst/>
            <a:cxnLst/>
            <a:rect r="r" b="b" t="t" l="l"/>
            <a:pathLst>
              <a:path h="944417" w="944417">
                <a:moveTo>
                  <a:pt x="0" y="0"/>
                </a:moveTo>
                <a:lnTo>
                  <a:pt x="944417" y="0"/>
                </a:lnTo>
                <a:lnTo>
                  <a:pt x="944417" y="944417"/>
                </a:lnTo>
                <a:lnTo>
                  <a:pt x="0" y="9444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4678300" y="5790041"/>
            <a:ext cx="1062640" cy="1062640"/>
          </a:xfrm>
          <a:custGeom>
            <a:avLst/>
            <a:gdLst/>
            <a:ahLst/>
            <a:cxnLst/>
            <a:rect r="r" b="b" t="t" l="l"/>
            <a:pathLst>
              <a:path h="1062640" w="1062640">
                <a:moveTo>
                  <a:pt x="0" y="0"/>
                </a:moveTo>
                <a:lnTo>
                  <a:pt x="1062640" y="0"/>
                </a:lnTo>
                <a:lnTo>
                  <a:pt x="1062640" y="1062640"/>
                </a:lnTo>
                <a:lnTo>
                  <a:pt x="0" y="10626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3578722" y="973600"/>
            <a:ext cx="1096909" cy="1096909"/>
          </a:xfrm>
          <a:custGeom>
            <a:avLst/>
            <a:gdLst/>
            <a:ahLst/>
            <a:cxnLst/>
            <a:rect r="r" b="b" t="t" l="l"/>
            <a:pathLst>
              <a:path h="1096909" w="1096909">
                <a:moveTo>
                  <a:pt x="0" y="0"/>
                </a:moveTo>
                <a:lnTo>
                  <a:pt x="1096909" y="0"/>
                </a:lnTo>
                <a:lnTo>
                  <a:pt x="1096909" y="1096909"/>
                </a:lnTo>
                <a:lnTo>
                  <a:pt x="0" y="109690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2064757" y="2171526"/>
            <a:ext cx="4124840" cy="218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Wedges"/>
              </a:rPr>
              <a:t>Plan d'actions pour l'égalité professionnelle 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Wedges"/>
              </a:rPr>
              <a:t>2021-2024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825556" y="6976506"/>
            <a:ext cx="4768127" cy="235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Wedges"/>
              </a:rPr>
              <a:t>PRÉVENTION DES VSS AUPRÈS DES ASSOCIATIONS ÉTUDIANTES 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2503833" y="2284928"/>
            <a:ext cx="3363696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Wedges"/>
              </a:rPr>
              <a:t>PARTICIPATION À L'ENQUÊTE ACADISCRI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9B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7143" y="1284714"/>
            <a:ext cx="10012157" cy="7717572"/>
            <a:chOff x="0" y="0"/>
            <a:chExt cx="13349543" cy="1029009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350471" y="380531"/>
              <a:ext cx="12999072" cy="9909565"/>
              <a:chOff x="0" y="0"/>
              <a:chExt cx="9071908" cy="691577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12999072" cy="9909565"/>
              <a:chOff x="0" y="0"/>
              <a:chExt cx="9071908" cy="691577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432301" y="1451388"/>
            <a:ext cx="5641840" cy="5011835"/>
          </a:xfrm>
          <a:custGeom>
            <a:avLst/>
            <a:gdLst/>
            <a:ahLst/>
            <a:cxnLst/>
            <a:rect r="r" b="b" t="t" l="l"/>
            <a:pathLst>
              <a:path h="5011835" w="5641840">
                <a:moveTo>
                  <a:pt x="0" y="0"/>
                </a:moveTo>
                <a:lnTo>
                  <a:pt x="5641841" y="0"/>
                </a:lnTo>
                <a:lnTo>
                  <a:pt x="5641841" y="5011835"/>
                </a:lnTo>
                <a:lnTo>
                  <a:pt x="0" y="5011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075185" y="7236620"/>
            <a:ext cx="1068815" cy="1068815"/>
          </a:xfrm>
          <a:custGeom>
            <a:avLst/>
            <a:gdLst/>
            <a:ahLst/>
            <a:cxnLst/>
            <a:rect r="r" b="b" t="t" l="l"/>
            <a:pathLst>
              <a:path h="1068815" w="1068815">
                <a:moveTo>
                  <a:pt x="0" y="0"/>
                </a:moveTo>
                <a:lnTo>
                  <a:pt x="1068815" y="0"/>
                </a:lnTo>
                <a:lnTo>
                  <a:pt x="1068815" y="1068815"/>
                </a:lnTo>
                <a:lnTo>
                  <a:pt x="0" y="10688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1294239"/>
            <a:ext cx="5070264" cy="294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Wedges"/>
              </a:rPr>
              <a:t>la lutte contre la précarité menstruelle à l’université paris nanterre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4572000"/>
            <a:ext cx="5070264" cy="468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DM Sans Bold"/>
              </a:rPr>
              <a:t>L’université a mis en place 36 distributeurs de protections périodiques bio (comprenant des tampons et serviettes) sur l’ensemble des trois campus à destination des étudiant·es. </a:t>
            </a:r>
          </a:p>
          <a:p>
            <a:pPr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DM Sans Bold"/>
              </a:rPr>
              <a:t>Ces protections sont : </a:t>
            </a:r>
          </a:p>
          <a:p>
            <a:pPr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DM Sans Bold"/>
              </a:rPr>
              <a:t>100% fabriquées en coton biologique</a:t>
            </a:r>
          </a:p>
          <a:p>
            <a:pPr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DM Sans Bold"/>
              </a:rPr>
              <a:t>100% biodégradables</a:t>
            </a:r>
          </a:p>
          <a:p>
            <a:pPr marL="561342" indent="-280671" lvl="1">
              <a:lnSpc>
                <a:spcPts val="3120"/>
              </a:lnSpc>
              <a:spcBef>
                <a:spcPct val="0"/>
              </a:spcBef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DM Sans Bold"/>
              </a:rPr>
              <a:t>sans perturbateurs endocriniens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283930" y="7152910"/>
            <a:ext cx="7058305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DM Sans"/>
              </a:rPr>
              <a:t>2 distributions de culottes menstruelles gratuites seront réalisées au cours de l’année universitaire (1 par semestre)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787394" y="6453698"/>
            <a:ext cx="493165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DM Sans Italics"/>
              </a:rPr>
              <a:t>Distributeur de protections périodiques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9B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7143" y="1690682"/>
            <a:ext cx="10012157" cy="7717572"/>
            <a:chOff x="0" y="0"/>
            <a:chExt cx="13349543" cy="1029009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350471" y="380531"/>
              <a:ext cx="12999072" cy="9909565"/>
              <a:chOff x="0" y="0"/>
              <a:chExt cx="9071908" cy="691577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12999072" cy="9909565"/>
              <a:chOff x="0" y="0"/>
              <a:chExt cx="9071908" cy="691577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504211">
            <a:off x="4766390" y="388524"/>
            <a:ext cx="983991" cy="983991"/>
          </a:xfrm>
          <a:custGeom>
            <a:avLst/>
            <a:gdLst/>
            <a:ahLst/>
            <a:cxnLst/>
            <a:rect r="r" b="b" t="t" l="l"/>
            <a:pathLst>
              <a:path h="983991" w="983991">
                <a:moveTo>
                  <a:pt x="0" y="0"/>
                </a:moveTo>
                <a:lnTo>
                  <a:pt x="983991" y="0"/>
                </a:lnTo>
                <a:lnTo>
                  <a:pt x="983991" y="983991"/>
                </a:lnTo>
                <a:lnTo>
                  <a:pt x="0" y="98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989271" y="1028700"/>
            <a:ext cx="10527902" cy="505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83"/>
              </a:lnSpc>
              <a:spcBef>
                <a:spcPct val="0"/>
              </a:spcBef>
            </a:pPr>
            <a:r>
              <a:rPr lang="en-US" sz="3319">
                <a:solidFill>
                  <a:srgbClr val="000000"/>
                </a:solidFill>
                <a:latin typeface="DM Sans Bold"/>
              </a:rPr>
              <a:t>violences.sexistes.sexuelles@liste.parisnanterre.fr</a:t>
            </a:r>
          </a:p>
        </p:txBody>
      </p:sp>
      <p:sp>
        <p:nvSpPr>
          <p:cNvPr name="Freeform 12" id="12"/>
          <p:cNvSpPr/>
          <p:nvPr/>
        </p:nvSpPr>
        <p:spPr>
          <a:xfrm flipH="true" flipV="true" rot="5823693">
            <a:off x="6401016" y="-263165"/>
            <a:ext cx="572210" cy="1795170"/>
          </a:xfrm>
          <a:custGeom>
            <a:avLst/>
            <a:gdLst/>
            <a:ahLst/>
            <a:cxnLst/>
            <a:rect r="r" b="b" t="t" l="l"/>
            <a:pathLst>
              <a:path h="1795170" w="572210">
                <a:moveTo>
                  <a:pt x="572210" y="1795170"/>
                </a:moveTo>
                <a:lnTo>
                  <a:pt x="0" y="1795170"/>
                </a:lnTo>
                <a:lnTo>
                  <a:pt x="0" y="0"/>
                </a:lnTo>
                <a:lnTo>
                  <a:pt x="572210" y="0"/>
                </a:lnTo>
                <a:lnTo>
                  <a:pt x="572210" y="17951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613070" y="2164207"/>
            <a:ext cx="1097990" cy="1097990"/>
          </a:xfrm>
          <a:custGeom>
            <a:avLst/>
            <a:gdLst/>
            <a:ahLst/>
            <a:cxnLst/>
            <a:rect r="r" b="b" t="t" l="l"/>
            <a:pathLst>
              <a:path h="1097990" w="1097990">
                <a:moveTo>
                  <a:pt x="0" y="0"/>
                </a:moveTo>
                <a:lnTo>
                  <a:pt x="1097990" y="0"/>
                </a:lnTo>
                <a:lnTo>
                  <a:pt x="1097990" y="1097990"/>
                </a:lnTo>
                <a:lnTo>
                  <a:pt x="0" y="10979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613070" y="3870856"/>
            <a:ext cx="1097990" cy="1097990"/>
          </a:xfrm>
          <a:custGeom>
            <a:avLst/>
            <a:gdLst/>
            <a:ahLst/>
            <a:cxnLst/>
            <a:rect r="r" b="b" t="t" l="l"/>
            <a:pathLst>
              <a:path h="1097990" w="1097990">
                <a:moveTo>
                  <a:pt x="0" y="0"/>
                </a:moveTo>
                <a:lnTo>
                  <a:pt x="1097990" y="0"/>
                </a:lnTo>
                <a:lnTo>
                  <a:pt x="1097990" y="1097990"/>
                </a:lnTo>
                <a:lnTo>
                  <a:pt x="0" y="10979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613070" y="5649582"/>
            <a:ext cx="1097990" cy="1097990"/>
          </a:xfrm>
          <a:custGeom>
            <a:avLst/>
            <a:gdLst/>
            <a:ahLst/>
            <a:cxnLst/>
            <a:rect r="r" b="b" t="t" l="l"/>
            <a:pathLst>
              <a:path h="1097990" w="1097990">
                <a:moveTo>
                  <a:pt x="0" y="0"/>
                </a:moveTo>
                <a:lnTo>
                  <a:pt x="1097990" y="0"/>
                </a:lnTo>
                <a:lnTo>
                  <a:pt x="1097990" y="1097990"/>
                </a:lnTo>
                <a:lnTo>
                  <a:pt x="0" y="10979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658863" y="7673058"/>
            <a:ext cx="1006404" cy="1006404"/>
          </a:xfrm>
          <a:custGeom>
            <a:avLst/>
            <a:gdLst/>
            <a:ahLst/>
            <a:cxnLst/>
            <a:rect r="r" b="b" t="t" l="l"/>
            <a:pathLst>
              <a:path h="1006404" w="1006404">
                <a:moveTo>
                  <a:pt x="0" y="0"/>
                </a:moveTo>
                <a:lnTo>
                  <a:pt x="1006404" y="0"/>
                </a:lnTo>
                <a:lnTo>
                  <a:pt x="1006404" y="1006404"/>
                </a:lnTo>
                <a:lnTo>
                  <a:pt x="0" y="10064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28700" y="1477632"/>
            <a:ext cx="5070264" cy="417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20"/>
              </a:lnSpc>
            </a:pPr>
            <a:r>
              <a:rPr lang="en-US" sz="4600">
                <a:solidFill>
                  <a:srgbClr val="000000"/>
                </a:solidFill>
                <a:latin typeface="Wedges"/>
              </a:rPr>
              <a:t>LA CELLULE DE LUTTE CONTRE LES VIOLENCES SEXISTES ET SEXUELLES DE L'UNIVERSITÉ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5768340"/>
            <a:ext cx="5070264" cy="316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DM Sans Bold"/>
              </a:rPr>
              <a:t>Mise en place par l'Université Paris Nanterre, elle est à destination des personnes ayant subi des violences, notamment de la part d'un·e étudiant·e, d'un·e membre du personnel administratif ou d'un enseignant·e.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931053" y="2109672"/>
            <a:ext cx="7816645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DM Sans"/>
              </a:rPr>
              <a:t>Pour les étudiant·es de l'université victimes ou témoins de violences sexistes et sexuelles ayant eu lieu sur les campus ou à l'extérieur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931053" y="3838826"/>
            <a:ext cx="7816645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DM Sans"/>
              </a:rPr>
              <a:t>Pour des faits de harcèlement sur les réseaux sociaux, de diffusion non consentie de </a:t>
            </a:r>
            <a:r>
              <a:rPr lang="en-US" sz="2500">
                <a:solidFill>
                  <a:srgbClr val="000000"/>
                </a:solidFill>
                <a:latin typeface="DM Sans Italics"/>
              </a:rPr>
              <a:t>nudes</a:t>
            </a:r>
            <a:r>
              <a:rPr lang="en-US" sz="2500">
                <a:solidFill>
                  <a:srgbClr val="000000"/>
                </a:solidFill>
                <a:latin typeface="DM Sans"/>
              </a:rPr>
              <a:t>, d'agressions sexuelles, de propos sexistes, etc.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931053" y="5427052"/>
            <a:ext cx="7816645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DM Sans"/>
              </a:rPr>
              <a:t>Seul·es les chargé·es de mission/projet égalité et non-discrimination, la médecin-directrice du SUMP et l’assistante sociale des personnels de l’université ont accès à la boite mail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931053" y="7404735"/>
            <a:ext cx="7816645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DM Sans"/>
              </a:rPr>
              <a:t>Neutralité, respect de la confidentialité, réactivité, écoute active et formation professionnelle agréée par des organismes spécialisés des membres la composant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9B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7143" y="1690682"/>
            <a:ext cx="10012157" cy="7717572"/>
            <a:chOff x="0" y="0"/>
            <a:chExt cx="13349543" cy="1029009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350471" y="380531"/>
              <a:ext cx="12999072" cy="9909565"/>
              <a:chOff x="0" y="0"/>
              <a:chExt cx="9071908" cy="691577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12999072" cy="9909565"/>
              <a:chOff x="0" y="0"/>
              <a:chExt cx="9071908" cy="691577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504211">
            <a:off x="4766390" y="388524"/>
            <a:ext cx="983991" cy="983991"/>
          </a:xfrm>
          <a:custGeom>
            <a:avLst/>
            <a:gdLst/>
            <a:ahLst/>
            <a:cxnLst/>
            <a:rect r="r" b="b" t="t" l="l"/>
            <a:pathLst>
              <a:path h="983991" w="983991">
                <a:moveTo>
                  <a:pt x="0" y="0"/>
                </a:moveTo>
                <a:lnTo>
                  <a:pt x="983991" y="0"/>
                </a:lnTo>
                <a:lnTo>
                  <a:pt x="983991" y="983991"/>
                </a:lnTo>
                <a:lnTo>
                  <a:pt x="0" y="98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989271" y="1028700"/>
            <a:ext cx="10527902" cy="505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83"/>
              </a:lnSpc>
              <a:spcBef>
                <a:spcPct val="0"/>
              </a:spcBef>
            </a:pPr>
            <a:r>
              <a:rPr lang="en-US" sz="3319">
                <a:solidFill>
                  <a:srgbClr val="000000"/>
                </a:solidFill>
                <a:latin typeface="DM Sans Bold"/>
              </a:rPr>
              <a:t>violences.sexistes.sexuelles@liste.parisnanterre.fr</a:t>
            </a:r>
          </a:p>
        </p:txBody>
      </p:sp>
      <p:sp>
        <p:nvSpPr>
          <p:cNvPr name="Freeform 12" id="12"/>
          <p:cNvSpPr/>
          <p:nvPr/>
        </p:nvSpPr>
        <p:spPr>
          <a:xfrm flipH="true" flipV="true" rot="5823693">
            <a:off x="6401016" y="-263165"/>
            <a:ext cx="572210" cy="1795170"/>
          </a:xfrm>
          <a:custGeom>
            <a:avLst/>
            <a:gdLst/>
            <a:ahLst/>
            <a:cxnLst/>
            <a:rect r="r" b="b" t="t" l="l"/>
            <a:pathLst>
              <a:path h="1795170" w="572210">
                <a:moveTo>
                  <a:pt x="572210" y="1795170"/>
                </a:moveTo>
                <a:lnTo>
                  <a:pt x="0" y="1795170"/>
                </a:lnTo>
                <a:lnTo>
                  <a:pt x="0" y="0"/>
                </a:lnTo>
                <a:lnTo>
                  <a:pt x="572210" y="0"/>
                </a:lnTo>
                <a:lnTo>
                  <a:pt x="572210" y="17951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678686" y="3840564"/>
            <a:ext cx="1149070" cy="1149070"/>
          </a:xfrm>
          <a:custGeom>
            <a:avLst/>
            <a:gdLst/>
            <a:ahLst/>
            <a:cxnLst/>
            <a:rect r="r" b="b" t="t" l="l"/>
            <a:pathLst>
              <a:path h="1149070" w="1149070">
                <a:moveTo>
                  <a:pt x="0" y="0"/>
                </a:moveTo>
                <a:lnTo>
                  <a:pt x="1149071" y="0"/>
                </a:lnTo>
                <a:lnTo>
                  <a:pt x="1149071" y="1149071"/>
                </a:lnTo>
                <a:lnTo>
                  <a:pt x="0" y="11490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258985" y="6349365"/>
            <a:ext cx="1988473" cy="1988473"/>
          </a:xfrm>
          <a:custGeom>
            <a:avLst/>
            <a:gdLst/>
            <a:ahLst/>
            <a:cxnLst/>
            <a:rect r="r" b="b" t="t" l="l"/>
            <a:pathLst>
              <a:path h="1988473" w="1988473">
                <a:moveTo>
                  <a:pt x="0" y="0"/>
                </a:moveTo>
                <a:lnTo>
                  <a:pt x="1988473" y="0"/>
                </a:lnTo>
                <a:lnTo>
                  <a:pt x="1988473" y="1988473"/>
                </a:lnTo>
                <a:lnTo>
                  <a:pt x="0" y="19884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1477632"/>
            <a:ext cx="5070264" cy="417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20"/>
              </a:lnSpc>
            </a:pPr>
            <a:r>
              <a:rPr lang="en-US" sz="4600">
                <a:solidFill>
                  <a:srgbClr val="000000"/>
                </a:solidFill>
                <a:latin typeface="Wedges"/>
              </a:rPr>
              <a:t>LA CELLULE DE LUTTE CONTRE LES VIOLENCES SEXISTES ET SEXUELLES DE L'UNIVERSITÉ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5768340"/>
            <a:ext cx="5070264" cy="3124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DM Sans Bold"/>
              </a:rPr>
              <a:t>Mise en place par l'Université Paris Nanterre, elle est à destination des personnes ayant subi des violences, notamment de la part d'un·e étudiant·e, d'un·e membre du personnel administratif ou d'un·e enseignant·e.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995138" y="2327555"/>
            <a:ext cx="8213514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8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DM Sans"/>
              </a:rPr>
              <a:t>Pour plus d’informations sur la composition et l’organisation de la cellule VSS de l’université :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146465" y="5211432"/>
            <a:ext cx="8213514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80"/>
              </a:lnSpc>
              <a:spcBef>
                <a:spcPct val="0"/>
              </a:spcBef>
            </a:pPr>
            <a:r>
              <a:rPr lang="en-US" sz="2900" u="sng">
                <a:solidFill>
                  <a:srgbClr val="000000"/>
                </a:solidFill>
                <a:latin typeface="DM Sans Bold"/>
                <a:hlinkClick r:id="rId8" tooltip="https://bit.ly/celluleVSSupn"/>
              </a:rPr>
              <a:t>bit.ly/celluleVSSupn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146465" y="6006465"/>
            <a:ext cx="8213514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4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DM Sans"/>
              </a:rPr>
              <a:t>ou flashez-moi !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9B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47143" y="1284714"/>
            <a:ext cx="10012157" cy="7717572"/>
            <a:chOff x="0" y="0"/>
            <a:chExt cx="13349543" cy="1029009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350471" y="380531"/>
              <a:ext cx="12999072" cy="9909565"/>
              <a:chOff x="0" y="0"/>
              <a:chExt cx="9071908" cy="691577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12999072" cy="9909565"/>
              <a:chOff x="0" y="0"/>
              <a:chExt cx="9071908" cy="691577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681760" y="1892810"/>
            <a:ext cx="1052197" cy="983991"/>
          </a:xfrm>
          <a:custGeom>
            <a:avLst/>
            <a:gdLst/>
            <a:ahLst/>
            <a:cxnLst/>
            <a:rect r="r" b="b" t="t" l="l"/>
            <a:pathLst>
              <a:path h="983991" w="1052197">
                <a:moveTo>
                  <a:pt x="0" y="0"/>
                </a:moveTo>
                <a:lnTo>
                  <a:pt x="1052197" y="0"/>
                </a:lnTo>
                <a:lnTo>
                  <a:pt x="1052197" y="983991"/>
                </a:lnTo>
                <a:lnTo>
                  <a:pt x="0" y="98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465" r="0" b="-3465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613070" y="5493430"/>
            <a:ext cx="1097990" cy="1097990"/>
          </a:xfrm>
          <a:custGeom>
            <a:avLst/>
            <a:gdLst/>
            <a:ahLst/>
            <a:cxnLst/>
            <a:rect r="r" b="b" t="t" l="l"/>
            <a:pathLst>
              <a:path h="1097990" w="1097990">
                <a:moveTo>
                  <a:pt x="0" y="0"/>
                </a:moveTo>
                <a:lnTo>
                  <a:pt x="1097990" y="0"/>
                </a:lnTo>
                <a:lnTo>
                  <a:pt x="1097990" y="1097991"/>
                </a:lnTo>
                <a:lnTo>
                  <a:pt x="0" y="1097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658863" y="7372471"/>
            <a:ext cx="1006404" cy="1006404"/>
          </a:xfrm>
          <a:custGeom>
            <a:avLst/>
            <a:gdLst/>
            <a:ahLst/>
            <a:cxnLst/>
            <a:rect r="r" b="b" t="t" l="l"/>
            <a:pathLst>
              <a:path h="1006404" w="1006404">
                <a:moveTo>
                  <a:pt x="0" y="0"/>
                </a:moveTo>
                <a:lnTo>
                  <a:pt x="1006404" y="0"/>
                </a:lnTo>
                <a:lnTo>
                  <a:pt x="1006404" y="1006404"/>
                </a:lnTo>
                <a:lnTo>
                  <a:pt x="0" y="1006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658863" y="3612308"/>
            <a:ext cx="1097990" cy="1097990"/>
          </a:xfrm>
          <a:custGeom>
            <a:avLst/>
            <a:gdLst/>
            <a:ahLst/>
            <a:cxnLst/>
            <a:rect r="r" b="b" t="t" l="l"/>
            <a:pathLst>
              <a:path h="1097990" w="1097990">
                <a:moveTo>
                  <a:pt x="0" y="0"/>
                </a:moveTo>
                <a:lnTo>
                  <a:pt x="1097991" y="0"/>
                </a:lnTo>
                <a:lnTo>
                  <a:pt x="1097991" y="1097990"/>
                </a:lnTo>
                <a:lnTo>
                  <a:pt x="0" y="10979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771776"/>
            <a:ext cx="5070264" cy="412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Wedges"/>
              </a:rPr>
              <a:t>Signaler une</a:t>
            </a:r>
          </a:p>
          <a:p>
            <a:pPr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Wedges"/>
              </a:rPr>
              <a:t>discrimination </a:t>
            </a:r>
          </a:p>
          <a:p>
            <a:pPr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Wedges"/>
              </a:rPr>
              <a:t>auprès de la mission égalité et non-discrimination</a:t>
            </a:r>
          </a:p>
          <a:p>
            <a:pPr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Wedges"/>
              </a:rPr>
              <a:t>de l'université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5029321"/>
            <a:ext cx="5070264" cy="468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DM Sans Bold"/>
              </a:rPr>
              <a:t>Les étudiant·es et personnels de l'université peuvent effectuer une saisine auprès de la Mission égalité et non-discrimination pour toute situation vécue au sein de l'établissement qui aurait présentée un caractère discriminatoire, ou s'il·elles ont été victimes d'injures  ou violences à caractère discriminatoire.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931053" y="1965705"/>
            <a:ext cx="7816645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DM Sans Bold"/>
              </a:rPr>
              <a:t>mission.egalitefhetnon-discrimination</a:t>
            </a:r>
          </a:p>
          <a:p>
            <a:pPr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DM Sans Bold"/>
              </a:rPr>
              <a:t>@liste.parisnanterre.fr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931053" y="5438896"/>
            <a:ext cx="7816645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DM Sans"/>
              </a:rPr>
              <a:t>Seul·es les chargé·es de mission/projet égalité et non-discrimination de l'Université ont accès aux signalements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931053" y="7485148"/>
            <a:ext cx="781664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DM Sans"/>
              </a:rPr>
              <a:t>Neutralité, respect de confidentialité, réactivité et écoute active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931053" y="3508766"/>
            <a:ext cx="7816645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DM Sans"/>
              </a:rPr>
              <a:t>Pour les étudiant·es et personnels de l'Université victimes ou témoins d'une situation à caractère discriminatoire.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9B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843986" y="1690238"/>
            <a:ext cx="10884314" cy="8389848"/>
            <a:chOff x="0" y="0"/>
            <a:chExt cx="14512418" cy="1118646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0" id="10"/>
          <p:cNvSpPr/>
          <p:nvPr/>
        </p:nvSpPr>
        <p:spPr>
          <a:xfrm flipH="false" flipV="false" rot="0">
            <a:off x="6930278" y="6370076"/>
            <a:ext cx="4711729" cy="1927944"/>
          </a:xfrm>
          <a:custGeom>
            <a:avLst/>
            <a:gdLst/>
            <a:ahLst/>
            <a:cxnLst/>
            <a:rect r="r" b="b" t="t" l="l"/>
            <a:pathLst>
              <a:path h="1927944" w="4711729">
                <a:moveTo>
                  <a:pt x="0" y="0"/>
                </a:moveTo>
                <a:lnTo>
                  <a:pt x="4711729" y="0"/>
                </a:lnTo>
                <a:lnTo>
                  <a:pt x="4711729" y="1927944"/>
                </a:lnTo>
                <a:lnTo>
                  <a:pt x="0" y="1927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58302" y="529775"/>
            <a:ext cx="15371395" cy="873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3"/>
              </a:lnSpc>
            </a:pPr>
            <a:r>
              <a:rPr lang="en-US" sz="6100">
                <a:solidFill>
                  <a:srgbClr val="000000"/>
                </a:solidFill>
                <a:latin typeface="Wedges"/>
              </a:rPr>
              <a:t>AGENDA DE LA RENTRÉE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78462" y="2173402"/>
            <a:ext cx="9131077" cy="131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8"/>
              </a:lnSpc>
            </a:pPr>
            <a:r>
              <a:rPr lang="en-US" sz="4600">
                <a:solidFill>
                  <a:srgbClr val="000000"/>
                </a:solidFill>
                <a:latin typeface="Shrikhand"/>
              </a:rPr>
              <a:t>DISTRIBUTION GRATUITE DE CULOTTES MENSTRUELLES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15272" y="3798141"/>
            <a:ext cx="7941741" cy="59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4100">
                <a:solidFill>
                  <a:srgbClr val="000000"/>
                </a:solidFill>
                <a:latin typeface="DM Sans Bold"/>
              </a:rPr>
              <a:t>MERCREDI 25 OCTOBRE 2023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720604" y="4502646"/>
            <a:ext cx="9131077" cy="1002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sz="3500">
                <a:solidFill>
                  <a:srgbClr val="000000"/>
                </a:solidFill>
                <a:latin typeface="DM Sans"/>
              </a:rPr>
              <a:t>de 10h à 16h</a:t>
            </a:r>
          </a:p>
          <a:p>
            <a:pPr algn="ctr">
              <a:lnSpc>
                <a:spcPts val="3955"/>
              </a:lnSpc>
            </a:pPr>
            <a:r>
              <a:rPr lang="en-US" sz="3500">
                <a:solidFill>
                  <a:srgbClr val="000000"/>
                </a:solidFill>
                <a:latin typeface="DM Sans"/>
              </a:rPr>
              <a:t>hall du bâtiment GRAPPIN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578462" y="5761333"/>
            <a:ext cx="9131077" cy="37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8"/>
              </a:lnSpc>
            </a:pPr>
            <a:r>
              <a:rPr lang="en-US" sz="2600">
                <a:solidFill>
                  <a:srgbClr val="000000"/>
                </a:solidFill>
                <a:latin typeface="DM Sans"/>
              </a:rPr>
              <a:t>en partenariat avec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78462" y="8540749"/>
            <a:ext cx="9131077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DM Sans Italics"/>
              </a:rPr>
              <a:t>Shorty flux abondant (du 32 au 52)</a:t>
            </a:r>
          </a:p>
          <a:p>
            <a:pPr algn="ctr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DM Sans Italics"/>
              </a:rPr>
              <a:t>Sur présentation de la carte étudiante 2023-2024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9B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843986" y="1690238"/>
            <a:ext cx="10884314" cy="8389848"/>
            <a:chOff x="0" y="0"/>
            <a:chExt cx="14512418" cy="1118646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0" id="10"/>
          <p:cNvSpPr/>
          <p:nvPr/>
        </p:nvSpPr>
        <p:spPr>
          <a:xfrm flipH="false" flipV="false" rot="0">
            <a:off x="4345611" y="2270913"/>
            <a:ext cx="1464453" cy="1464453"/>
          </a:xfrm>
          <a:custGeom>
            <a:avLst/>
            <a:gdLst/>
            <a:ahLst/>
            <a:cxnLst/>
            <a:rect r="r" b="b" t="t" l="l"/>
            <a:pathLst>
              <a:path h="1464453" w="1464453">
                <a:moveTo>
                  <a:pt x="0" y="0"/>
                </a:moveTo>
                <a:lnTo>
                  <a:pt x="1464453" y="0"/>
                </a:lnTo>
                <a:lnTo>
                  <a:pt x="1464453" y="1464453"/>
                </a:lnTo>
                <a:lnTo>
                  <a:pt x="0" y="1464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486704" y="4239167"/>
            <a:ext cx="1323359" cy="1323359"/>
          </a:xfrm>
          <a:custGeom>
            <a:avLst/>
            <a:gdLst/>
            <a:ahLst/>
            <a:cxnLst/>
            <a:rect r="r" b="b" t="t" l="l"/>
            <a:pathLst>
              <a:path h="1323359" w="1323359">
                <a:moveTo>
                  <a:pt x="0" y="0"/>
                </a:moveTo>
                <a:lnTo>
                  <a:pt x="1323360" y="0"/>
                </a:lnTo>
                <a:lnTo>
                  <a:pt x="1323360" y="1323360"/>
                </a:lnTo>
                <a:lnTo>
                  <a:pt x="0" y="13233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620254" y="7952162"/>
            <a:ext cx="1127582" cy="1127582"/>
          </a:xfrm>
          <a:custGeom>
            <a:avLst/>
            <a:gdLst/>
            <a:ahLst/>
            <a:cxnLst/>
            <a:rect r="r" b="b" t="t" l="l"/>
            <a:pathLst>
              <a:path h="1127582" w="1127582">
                <a:moveTo>
                  <a:pt x="0" y="0"/>
                </a:moveTo>
                <a:lnTo>
                  <a:pt x="1127581" y="0"/>
                </a:lnTo>
                <a:lnTo>
                  <a:pt x="1127581" y="1127582"/>
                </a:lnTo>
                <a:lnTo>
                  <a:pt x="0" y="11275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486704" y="5989117"/>
            <a:ext cx="1394680" cy="1394680"/>
          </a:xfrm>
          <a:custGeom>
            <a:avLst/>
            <a:gdLst/>
            <a:ahLst/>
            <a:cxnLst/>
            <a:rect r="r" b="b" t="t" l="l"/>
            <a:pathLst>
              <a:path h="1394680" w="1394680">
                <a:moveTo>
                  <a:pt x="0" y="0"/>
                </a:moveTo>
                <a:lnTo>
                  <a:pt x="1394681" y="0"/>
                </a:lnTo>
                <a:lnTo>
                  <a:pt x="1394681" y="1394680"/>
                </a:lnTo>
                <a:lnTo>
                  <a:pt x="0" y="1394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458302" y="529775"/>
            <a:ext cx="15371395" cy="873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3"/>
              </a:lnSpc>
            </a:pPr>
            <a:r>
              <a:rPr lang="en-US" sz="6100">
                <a:solidFill>
                  <a:srgbClr val="000000"/>
                </a:solidFill>
                <a:latin typeface="Wedges"/>
              </a:rPr>
              <a:t>CONTACTER LA MISSION ÉGALITÉ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39117" y="2074622"/>
            <a:ext cx="7311780" cy="476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16"/>
              </a:lnSpc>
            </a:pPr>
            <a:r>
              <a:rPr lang="en-US" sz="3200">
                <a:solidFill>
                  <a:srgbClr val="000000"/>
                </a:solidFill>
                <a:latin typeface="DM Sans Bold"/>
              </a:rPr>
              <a:t>Nicolas BOURBON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039117" y="2569796"/>
            <a:ext cx="7818772" cy="37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8"/>
              </a:lnSpc>
            </a:pPr>
            <a:r>
              <a:rPr lang="en-US" sz="2600">
                <a:solidFill>
                  <a:srgbClr val="000000"/>
                </a:solidFill>
                <a:latin typeface="DM Sans Italics"/>
              </a:rPr>
              <a:t>Chargé de mission égalité et non-discrimination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039117" y="3022189"/>
            <a:ext cx="7818772" cy="747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8"/>
              </a:lnSpc>
            </a:pPr>
            <a:r>
              <a:rPr lang="en-US" sz="2600" u="sng">
                <a:solidFill>
                  <a:srgbClr val="5E17EB"/>
                </a:solidFill>
                <a:latin typeface="DM Sans"/>
                <a:hlinkClick r:id="rId7" tooltip="mailto:mission.egalitefhetnon-discrimination@liste.parisnanterre.fr"/>
              </a:rPr>
              <a:t>mission.egalitefhetnon-discrimination@liste.parisnanterre.fr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39117" y="4226405"/>
            <a:ext cx="7311780" cy="476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16"/>
              </a:lnSpc>
            </a:pPr>
            <a:r>
              <a:rPr lang="en-US" sz="3200">
                <a:solidFill>
                  <a:srgbClr val="000000"/>
                </a:solidFill>
                <a:latin typeface="DM Sans Bold"/>
              </a:rPr>
              <a:t>Guérande MERLAND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039117" y="4710810"/>
            <a:ext cx="7818772" cy="37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8"/>
              </a:lnSpc>
            </a:pPr>
            <a:r>
              <a:rPr lang="en-US" sz="2600">
                <a:solidFill>
                  <a:srgbClr val="000000"/>
                </a:solidFill>
                <a:latin typeface="DM Sans Italics"/>
              </a:rPr>
              <a:t>Chargée de projet égalité et non-discrimination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039117" y="5165902"/>
            <a:ext cx="7818772" cy="37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8"/>
              </a:lnSpc>
            </a:pPr>
            <a:r>
              <a:rPr lang="en-US" sz="2600" u="sng">
                <a:solidFill>
                  <a:srgbClr val="5E17EB"/>
                </a:solidFill>
                <a:latin typeface="DM Sans"/>
                <a:hlinkClick r:id="rId8" tooltip="mailto:guerande.merland@parisnanterre.fr"/>
              </a:rPr>
              <a:t>guerande.merland@parisnanterre.fr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39117" y="5998642"/>
            <a:ext cx="7311780" cy="933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16"/>
              </a:lnSpc>
            </a:pPr>
            <a:r>
              <a:rPr lang="en-US" sz="3200">
                <a:solidFill>
                  <a:srgbClr val="000000"/>
                </a:solidFill>
                <a:latin typeface="DM Sans Bold"/>
              </a:rPr>
              <a:t>Signaler une violence sexiste ou sexuelle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039117" y="6951016"/>
            <a:ext cx="7818772" cy="37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8"/>
              </a:lnSpc>
            </a:pPr>
            <a:r>
              <a:rPr lang="en-US" sz="2600" u="sng">
                <a:solidFill>
                  <a:srgbClr val="5E17EB"/>
                </a:solidFill>
                <a:latin typeface="DM Sans"/>
                <a:hlinkClick r:id="rId9" tooltip="mailto:violences.sexistes.sexuelles@liste.parisnanterre.fr"/>
              </a:rPr>
              <a:t>violences.sexistes.sexuelles@liste.parisnanterre.fr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039117" y="7783756"/>
            <a:ext cx="7311780" cy="476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16"/>
              </a:lnSpc>
            </a:pPr>
            <a:r>
              <a:rPr lang="en-US" sz="3200">
                <a:solidFill>
                  <a:srgbClr val="000000"/>
                </a:solidFill>
                <a:latin typeface="DM Sans Bold"/>
              </a:rPr>
              <a:t>Signaler une discrimination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39117" y="8332729"/>
            <a:ext cx="7818772" cy="747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8"/>
              </a:lnSpc>
            </a:pPr>
            <a:r>
              <a:rPr lang="en-US" sz="2600" u="sng">
                <a:solidFill>
                  <a:srgbClr val="5E17EB"/>
                </a:solidFill>
                <a:latin typeface="DM Sans"/>
                <a:hlinkClick r:id="rId10" tooltip="mailto:mission.egalitefhetnon-discrimination@liste.parisnanterre.fr"/>
              </a:rPr>
              <a:t>mission.egalitefhetnon-discrimination@liste.parisnanterre.fr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DAFZbXEpqAA</dc:identifier>
  <dcterms:modified xsi:type="dcterms:W3CDTF">2011-08-01T06:04:30Z</dcterms:modified>
  <cp:revision>1</cp:revision>
  <dc:title>PPT présentation de la mission égalité - étudiant.es</dc:title>
</cp:coreProperties>
</file>